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000" y="2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0B91-CDB2-4167-B3C2-B4EC530D5147}" type="datetimeFigureOut">
              <a:rPr kumimoji="1" lang="ja-JP" altLang="en-US" smtClean="0"/>
              <a:pPr/>
              <a:t>2015/2/13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DC237-549D-4D08-8764-3D002766049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0B91-CDB2-4167-B3C2-B4EC530D5147}" type="datetimeFigureOut">
              <a:rPr kumimoji="1" lang="ja-JP" altLang="en-US" smtClean="0"/>
              <a:pPr/>
              <a:t>2015/2/13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DC237-549D-4D08-8764-3D002766049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0B91-CDB2-4167-B3C2-B4EC530D5147}" type="datetimeFigureOut">
              <a:rPr kumimoji="1" lang="ja-JP" altLang="en-US" smtClean="0"/>
              <a:pPr/>
              <a:t>2015/2/13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DC237-549D-4D08-8764-3D002766049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0B91-CDB2-4167-B3C2-B4EC530D5147}" type="datetimeFigureOut">
              <a:rPr kumimoji="1" lang="ja-JP" altLang="en-US" smtClean="0"/>
              <a:pPr/>
              <a:t>2015/2/13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DC237-549D-4D08-8764-3D002766049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0B91-CDB2-4167-B3C2-B4EC530D5147}" type="datetimeFigureOut">
              <a:rPr kumimoji="1" lang="ja-JP" altLang="en-US" smtClean="0"/>
              <a:pPr/>
              <a:t>2015/2/13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DC237-549D-4D08-8764-3D002766049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0B91-CDB2-4167-B3C2-B4EC530D5147}" type="datetimeFigureOut">
              <a:rPr kumimoji="1" lang="ja-JP" altLang="en-US" smtClean="0"/>
              <a:pPr/>
              <a:t>2015/2/13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DC237-549D-4D08-8764-3D002766049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0B91-CDB2-4167-B3C2-B4EC530D5147}" type="datetimeFigureOut">
              <a:rPr kumimoji="1" lang="ja-JP" altLang="en-US" smtClean="0"/>
              <a:pPr/>
              <a:t>2015/2/13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DC237-549D-4D08-8764-3D002766049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0B91-CDB2-4167-B3C2-B4EC530D5147}" type="datetimeFigureOut">
              <a:rPr kumimoji="1" lang="ja-JP" altLang="en-US" smtClean="0"/>
              <a:pPr/>
              <a:t>2015/2/13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DC237-549D-4D08-8764-3D002766049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0B91-CDB2-4167-B3C2-B4EC530D5147}" type="datetimeFigureOut">
              <a:rPr kumimoji="1" lang="ja-JP" altLang="en-US" smtClean="0"/>
              <a:pPr/>
              <a:t>2015/2/13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DC237-549D-4D08-8764-3D002766049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0B91-CDB2-4167-B3C2-B4EC530D5147}" type="datetimeFigureOut">
              <a:rPr kumimoji="1" lang="ja-JP" altLang="en-US" smtClean="0"/>
              <a:pPr/>
              <a:t>2015/2/13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DC237-549D-4D08-8764-3D002766049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0B91-CDB2-4167-B3C2-B4EC530D5147}" type="datetimeFigureOut">
              <a:rPr kumimoji="1" lang="ja-JP" altLang="en-US" smtClean="0"/>
              <a:pPr/>
              <a:t>2015/2/13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DC237-549D-4D08-8764-3D002766049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B0B91-CDB2-4167-B3C2-B4EC530D5147}" type="datetimeFigureOut">
              <a:rPr kumimoji="1" lang="ja-JP" altLang="en-US" smtClean="0"/>
              <a:pPr/>
              <a:t>2015/2/13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DC237-549D-4D08-8764-3D002766049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4624" y="116463"/>
            <a:ext cx="6669360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04" pitchFamily="50" charset="-128"/>
                <a:ea typeface="AR P丸ゴシック体M04" pitchFamily="50" charset="-128"/>
              </a:rPr>
              <a:t>第９回在宅</a:t>
            </a:r>
            <a:r>
              <a:rPr lang="ja-JP" altLang="en-US" sz="4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04" pitchFamily="50" charset="-128"/>
                <a:ea typeface="AR P丸ゴシック体M04" pitchFamily="50" charset="-128"/>
              </a:rPr>
              <a:t>い</a:t>
            </a:r>
            <a:r>
              <a:rPr lang="ja-JP" alt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04" pitchFamily="50" charset="-128"/>
                <a:ea typeface="AR P丸ゴシック体M04" pitchFamily="50" charset="-128"/>
              </a:rPr>
              <a:t>みずネットワーク</a:t>
            </a:r>
            <a:endParaRPr lang="en-US" altLang="ja-JP" sz="4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丸ゴシック体M04" pitchFamily="50" charset="-128"/>
              <a:ea typeface="AR P丸ゴシック体M04" pitchFamily="50" charset="-128"/>
            </a:endParaRPr>
          </a:p>
          <a:p>
            <a:pPr algn="ctr"/>
            <a:r>
              <a:rPr lang="ja-JP" alt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丸ゴシック体M04" pitchFamily="50" charset="-128"/>
                <a:ea typeface="AR P丸ゴシック体M04" pitchFamily="50" charset="-128"/>
              </a:rPr>
              <a:t>講演会</a:t>
            </a:r>
            <a:endParaRPr lang="ja-JP" alt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丸ゴシック体M04" pitchFamily="50" charset="-128"/>
              <a:ea typeface="AR P丸ゴシック体M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72735" y="1613337"/>
            <a:ext cx="538160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>
                <a:latin typeface="AR P丸ゴシック体M04" pitchFamily="50" charset="-128"/>
                <a:ea typeface="AR P丸ゴシック体M04" pitchFamily="50" charset="-128"/>
              </a:rPr>
              <a:t>日時 </a:t>
            </a:r>
            <a:r>
              <a:rPr lang="ja-JP" altLang="en-US" sz="2000" dirty="0" smtClean="0">
                <a:latin typeface="AR P丸ゴシック体M04" pitchFamily="50" charset="-128"/>
                <a:ea typeface="AR P丸ゴシック体M04" pitchFamily="50" charset="-128"/>
              </a:rPr>
              <a:t>：</a:t>
            </a:r>
            <a:r>
              <a:rPr lang="en-US" altLang="zh-TW" sz="2000" dirty="0" smtClean="0">
                <a:latin typeface="AR P丸ゴシック体M04" pitchFamily="50" charset="-128"/>
                <a:ea typeface="AR P丸ゴシック体M04" pitchFamily="50" charset="-128"/>
              </a:rPr>
              <a:t>201</a:t>
            </a:r>
            <a:r>
              <a:rPr lang="en-US" altLang="ja-JP" sz="2000" dirty="0" smtClean="0">
                <a:latin typeface="AR P丸ゴシック体M04" pitchFamily="50" charset="-128"/>
                <a:ea typeface="AR P丸ゴシック体M04" pitchFamily="50" charset="-128"/>
              </a:rPr>
              <a:t>5</a:t>
            </a:r>
            <a:r>
              <a:rPr lang="zh-TW" altLang="en-US" sz="2000" dirty="0" smtClean="0">
                <a:latin typeface="AR P丸ゴシック体M04" pitchFamily="50" charset="-128"/>
                <a:ea typeface="AR P丸ゴシック体M04" pitchFamily="50" charset="-128"/>
              </a:rPr>
              <a:t>年</a:t>
            </a:r>
            <a:r>
              <a:rPr lang="en-US" altLang="ja-JP" sz="2000" dirty="0" smtClean="0">
                <a:latin typeface="AR P丸ゴシック体M04" pitchFamily="50" charset="-128"/>
                <a:ea typeface="AR P丸ゴシック体M04" pitchFamily="50" charset="-128"/>
              </a:rPr>
              <a:t>3</a:t>
            </a:r>
            <a:r>
              <a:rPr lang="zh-TW" altLang="en-US" sz="2000" dirty="0" smtClean="0">
                <a:latin typeface="AR P丸ゴシック体M04" pitchFamily="50" charset="-128"/>
                <a:ea typeface="AR P丸ゴシック体M04" pitchFamily="50" charset="-128"/>
              </a:rPr>
              <a:t>月</a:t>
            </a:r>
            <a:r>
              <a:rPr lang="en-US" altLang="ja-JP" sz="2000" dirty="0" smtClean="0">
                <a:latin typeface="AR P丸ゴシック体M04" pitchFamily="50" charset="-128"/>
                <a:ea typeface="AR P丸ゴシック体M04" pitchFamily="50" charset="-128"/>
              </a:rPr>
              <a:t>12</a:t>
            </a:r>
            <a:r>
              <a:rPr lang="zh-TW" altLang="en-US" sz="2000" dirty="0" smtClean="0">
                <a:latin typeface="AR P丸ゴシック体M04" pitchFamily="50" charset="-128"/>
                <a:ea typeface="AR P丸ゴシック体M04" pitchFamily="50" charset="-128"/>
              </a:rPr>
              <a:t>日（</a:t>
            </a:r>
            <a:r>
              <a:rPr lang="ja-JP" altLang="en-US" sz="2000" dirty="0" smtClean="0">
                <a:latin typeface="AR P丸ゴシック体M04" pitchFamily="50" charset="-128"/>
                <a:ea typeface="AR P丸ゴシック体M04" pitchFamily="50" charset="-128"/>
              </a:rPr>
              <a:t>木</a:t>
            </a:r>
            <a:r>
              <a:rPr lang="zh-TW" altLang="en-US" sz="2000" dirty="0" smtClean="0">
                <a:latin typeface="AR P丸ゴシック体M04" pitchFamily="50" charset="-128"/>
                <a:ea typeface="AR P丸ゴシック体M04" pitchFamily="50" charset="-128"/>
              </a:rPr>
              <a:t>） </a:t>
            </a:r>
            <a:r>
              <a:rPr lang="en-US" altLang="ja-JP" sz="2000" dirty="0" smtClean="0">
                <a:latin typeface="AR P丸ゴシック体M04" pitchFamily="50" charset="-128"/>
                <a:ea typeface="AR P丸ゴシック体M04" pitchFamily="50" charset="-128"/>
              </a:rPr>
              <a:t>19:</a:t>
            </a:r>
            <a:r>
              <a:rPr lang="en-US" altLang="zh-TW" sz="2000" dirty="0" smtClean="0">
                <a:latin typeface="AR P丸ゴシック体M04" pitchFamily="50" charset="-128"/>
                <a:ea typeface="AR P丸ゴシック体M04" pitchFamily="50" charset="-128"/>
              </a:rPr>
              <a:t>00</a:t>
            </a:r>
            <a:r>
              <a:rPr lang="zh-TW" altLang="en-US" sz="2000" dirty="0" smtClean="0">
                <a:latin typeface="AR P丸ゴシック体M04" pitchFamily="50" charset="-128"/>
                <a:ea typeface="AR P丸ゴシック体M04" pitchFamily="50" charset="-128"/>
              </a:rPr>
              <a:t>～</a:t>
            </a:r>
            <a:r>
              <a:rPr lang="en-US" altLang="ja-JP" sz="2000" dirty="0" smtClean="0">
                <a:latin typeface="AR P丸ゴシック体M04" pitchFamily="50" charset="-128"/>
                <a:ea typeface="AR P丸ゴシック体M04" pitchFamily="50" charset="-128"/>
              </a:rPr>
              <a:t>21:00</a:t>
            </a:r>
            <a:r>
              <a:rPr lang="zh-TW" altLang="en-US" sz="2000" dirty="0" smtClean="0">
                <a:latin typeface="AR P丸ゴシック体M04" pitchFamily="50" charset="-128"/>
                <a:ea typeface="AR P丸ゴシック体M04" pitchFamily="50" charset="-128"/>
              </a:rPr>
              <a:t> </a:t>
            </a:r>
            <a:endParaRPr lang="zh-TW" altLang="en-US" sz="2000" dirty="0">
              <a:latin typeface="AR P丸ゴシック体M04" pitchFamily="50" charset="-128"/>
              <a:ea typeface="AR P丸ゴシック体M04" pitchFamily="50" charset="-128"/>
            </a:endParaRPr>
          </a:p>
          <a:p>
            <a:r>
              <a:rPr lang="zh-TW" altLang="en-US" sz="2000" dirty="0">
                <a:latin typeface="AR P丸ゴシック体M04" pitchFamily="50" charset="-128"/>
                <a:ea typeface="AR P丸ゴシック体M04" pitchFamily="50" charset="-128"/>
              </a:rPr>
              <a:t>場所 </a:t>
            </a:r>
            <a:r>
              <a:rPr lang="ja-JP" altLang="en-US" sz="2000" dirty="0" smtClean="0">
                <a:latin typeface="AR P丸ゴシック体M04" pitchFamily="50" charset="-128"/>
                <a:ea typeface="AR P丸ゴシック体M04" pitchFamily="50" charset="-128"/>
              </a:rPr>
              <a:t>：第一イン新湊　　　</a:t>
            </a:r>
            <a:r>
              <a:rPr lang="ja-JP" altLang="en-US" dirty="0" smtClean="0">
                <a:latin typeface="AR P丸ゴシック体M04" pitchFamily="50" charset="-128"/>
                <a:ea typeface="AR P丸ゴシック体M04" pitchFamily="50" charset="-128"/>
              </a:rPr>
              <a:t>牡丹の間</a:t>
            </a:r>
            <a:r>
              <a:rPr lang="ja-JP" altLang="en-US" sz="2000" dirty="0" smtClean="0">
                <a:latin typeface="AR P丸ゴシック体M04" pitchFamily="50" charset="-128"/>
                <a:ea typeface="AR P丸ゴシック体M04" pitchFamily="50" charset="-128"/>
              </a:rPr>
              <a:t>　</a:t>
            </a:r>
            <a:endParaRPr lang="en-US" altLang="ja-JP" sz="2000" dirty="0" smtClean="0">
              <a:latin typeface="AR P丸ゴシック体M04" pitchFamily="50" charset="-128"/>
              <a:ea typeface="AR P丸ゴシック体M04" pitchFamily="50" charset="-128"/>
            </a:endParaRPr>
          </a:p>
          <a:p>
            <a:r>
              <a:rPr lang="ja-JP" altLang="en-US" sz="1400" dirty="0" smtClean="0">
                <a:latin typeface="AR P丸ゴシック体M04" pitchFamily="50" charset="-128"/>
                <a:ea typeface="AR P丸ゴシック体M04" pitchFamily="50" charset="-128"/>
              </a:rPr>
              <a:t>〒</a:t>
            </a:r>
            <a:r>
              <a:rPr lang="en-US" altLang="ja-JP" sz="1400" dirty="0" smtClean="0">
                <a:latin typeface="AR P丸ゴシック体M04" pitchFamily="50" charset="-128"/>
                <a:ea typeface="AR P丸ゴシック体M04" pitchFamily="50" charset="-128"/>
              </a:rPr>
              <a:t>934-0005</a:t>
            </a:r>
            <a:r>
              <a:rPr lang="ja-JP" altLang="en-US" sz="2000" dirty="0" smtClean="0">
                <a:latin typeface="AR P丸ゴシック体M04" pitchFamily="50" charset="-128"/>
                <a:ea typeface="AR P丸ゴシック体M04" pitchFamily="50" charset="-128"/>
              </a:rPr>
              <a:t>　</a:t>
            </a:r>
            <a:r>
              <a:rPr lang="zh-CN" altLang="en-US" sz="1600" dirty="0" smtClean="0">
                <a:latin typeface="AR P丸ゴシック体M04" pitchFamily="50" charset="-128"/>
                <a:ea typeface="AR P丸ゴシック体M04" pitchFamily="50" charset="-128"/>
              </a:rPr>
              <a:t>富山県</a:t>
            </a:r>
            <a:r>
              <a:rPr lang="ja-JP" altLang="en-US" sz="1600" dirty="0" smtClean="0">
                <a:latin typeface="AR P丸ゴシック体M04" pitchFamily="50" charset="-128"/>
                <a:ea typeface="AR P丸ゴシック体M04" pitchFamily="50" charset="-128"/>
              </a:rPr>
              <a:t>射水市善光寺</a:t>
            </a:r>
            <a:r>
              <a:rPr lang="en-US" altLang="ja-JP" sz="1600" dirty="0" smtClean="0">
                <a:latin typeface="AR P丸ゴシック体M04" pitchFamily="50" charset="-128"/>
                <a:ea typeface="AR P丸ゴシック体M04" pitchFamily="50" charset="-128"/>
              </a:rPr>
              <a:t>18‐4</a:t>
            </a:r>
            <a:r>
              <a:rPr lang="ja-JP" altLang="en-US" sz="1600" dirty="0" smtClean="0">
                <a:latin typeface="AR P丸ゴシック体M04" pitchFamily="50" charset="-128"/>
                <a:ea typeface="AR P丸ゴシック体M04" pitchFamily="50" charset="-128"/>
              </a:rPr>
              <a:t>　ＴＥＬ：</a:t>
            </a:r>
            <a:r>
              <a:rPr lang="en-US" altLang="ja-JP" sz="1600" dirty="0" smtClean="0">
                <a:latin typeface="AR P丸ゴシック体M04" pitchFamily="50" charset="-128"/>
                <a:ea typeface="AR P丸ゴシック体M04" pitchFamily="50" charset="-128"/>
              </a:rPr>
              <a:t>0766-82-4111</a:t>
            </a:r>
            <a:endParaRPr lang="en-US" altLang="zh-CN" sz="1600" dirty="0">
              <a:latin typeface="AR P丸ゴシック体M04" pitchFamily="50" charset="-128"/>
              <a:ea typeface="AR P丸ゴシック体M04" pitchFamily="50" charset="-128"/>
            </a:endParaRPr>
          </a:p>
          <a:p>
            <a:endParaRPr kumimoji="1" lang="ja-JP" altLang="en-US" sz="2000" dirty="0">
              <a:latin typeface="AR P丸ゴシック体M04" pitchFamily="50" charset="-128"/>
              <a:ea typeface="AR P丸ゴシック体M04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332656" y="2720752"/>
            <a:ext cx="6264696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44624" y="5673080"/>
            <a:ext cx="1800200" cy="5460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AR P丸ゴシック体M04" pitchFamily="50" charset="-128"/>
                <a:ea typeface="AR P丸ゴシック体M04" pitchFamily="50" charset="-128"/>
              </a:rPr>
              <a:t>特別講演</a:t>
            </a:r>
            <a:r>
              <a:rPr kumimoji="1" lang="en-US" altLang="ja-JP" sz="2400" dirty="0" smtClean="0">
                <a:solidFill>
                  <a:schemeClr val="tx1"/>
                </a:solidFill>
                <a:latin typeface="AR P丸ゴシック体M04" pitchFamily="50" charset="-128"/>
                <a:ea typeface="AR P丸ゴシック体M04" pitchFamily="50" charset="-128"/>
              </a:rPr>
              <a:t>Ⅱ</a:t>
            </a:r>
            <a:endParaRPr kumimoji="1" lang="ja-JP" altLang="en-US" sz="2400" dirty="0">
              <a:solidFill>
                <a:schemeClr val="tx1"/>
              </a:solidFill>
              <a:latin typeface="AR P丸ゴシック体M04" pitchFamily="50" charset="-128"/>
              <a:ea typeface="AR P丸ゴシック体M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40254" y="2648744"/>
            <a:ext cx="663605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AR P丸ゴシック体M04" pitchFamily="50" charset="-128"/>
                <a:ea typeface="AR P丸ゴシック体M04" pitchFamily="50" charset="-128"/>
              </a:rPr>
              <a:t>　 </a:t>
            </a:r>
            <a:endParaRPr kumimoji="1" lang="en-US" altLang="ja-JP" sz="2000" dirty="0" smtClean="0">
              <a:latin typeface="AR P丸ゴシック体M04" pitchFamily="50" charset="-128"/>
              <a:ea typeface="AR P丸ゴシック体M04" pitchFamily="50" charset="-128"/>
            </a:endParaRPr>
          </a:p>
          <a:p>
            <a:pPr algn="r"/>
            <a:r>
              <a:rPr lang="ja-JP" altLang="en-US" dirty="0" smtClean="0">
                <a:latin typeface="AR P丸ゴシック体M04" pitchFamily="50" charset="-128"/>
                <a:ea typeface="AR P丸ゴシック体M04" pitchFamily="50" charset="-128"/>
              </a:rPr>
              <a:t> </a:t>
            </a:r>
            <a:endParaRPr kumimoji="1" lang="ja-JP" altLang="en-US" dirty="0">
              <a:latin typeface="AR P丸ゴシック体M04" pitchFamily="50" charset="-128"/>
              <a:ea typeface="AR P丸ゴシック体M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9392" y="6426259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AR P丸ゴシック体M04" pitchFamily="50" charset="-128"/>
                <a:ea typeface="AR P丸ゴシック体M04" pitchFamily="50" charset="-128"/>
              </a:rPr>
              <a:t> 『</a:t>
            </a:r>
            <a:r>
              <a:rPr kumimoji="1" lang="ja-JP" altLang="en-US" sz="2400" dirty="0" smtClean="0">
                <a:latin typeface="AR P丸ゴシック体M04" pitchFamily="50" charset="-128"/>
                <a:ea typeface="AR P丸ゴシック体M04" pitchFamily="50" charset="-128"/>
              </a:rPr>
              <a:t>災害時の危機管理（医療・介護連携Ｑ＆Ａ）</a:t>
            </a:r>
            <a:r>
              <a:rPr kumimoji="1" lang="en-US" altLang="ja-JP" sz="2400" dirty="0" smtClean="0">
                <a:latin typeface="AR P丸ゴシック体M04" pitchFamily="50" charset="-128"/>
                <a:ea typeface="AR P丸ゴシック体M04" pitchFamily="50" charset="-128"/>
              </a:rPr>
              <a:t>』</a:t>
            </a:r>
          </a:p>
          <a:p>
            <a:r>
              <a:rPr lang="en-US" altLang="ja-JP" sz="2400" dirty="0" smtClean="0">
                <a:latin typeface="AR P丸ゴシック体M04" pitchFamily="50" charset="-128"/>
                <a:ea typeface="AR P丸ゴシック体M04" pitchFamily="50" charset="-128"/>
              </a:rPr>
              <a:t>  </a:t>
            </a:r>
            <a:r>
              <a:rPr lang="ja-JP" altLang="en-US" sz="2400" dirty="0" smtClean="0">
                <a:latin typeface="AR P丸ゴシック体M04" pitchFamily="50" charset="-128"/>
                <a:ea typeface="AR P丸ゴシック体M04" pitchFamily="50" charset="-128"/>
              </a:rPr>
              <a:t>　　　</a:t>
            </a:r>
            <a:r>
              <a:rPr lang="ja-JP" altLang="en-US" sz="2000" dirty="0" smtClean="0">
                <a:latin typeface="AR P丸ゴシック体M04" pitchFamily="50" charset="-128"/>
                <a:ea typeface="AR P丸ゴシック体M04" pitchFamily="50" charset="-128"/>
              </a:rPr>
              <a:t>仙台往診クリニック　　　院長</a:t>
            </a:r>
            <a:r>
              <a:rPr lang="en-US" altLang="ja-JP" sz="2000" dirty="0" smtClean="0">
                <a:latin typeface="AR P丸ゴシック体M04" pitchFamily="50" charset="-128"/>
                <a:ea typeface="AR P丸ゴシック体M04" pitchFamily="50" charset="-128"/>
              </a:rPr>
              <a:t>     </a:t>
            </a:r>
            <a:r>
              <a:rPr kumimoji="1" lang="ja-JP" altLang="en-US" sz="2400" dirty="0" smtClean="0">
                <a:latin typeface="AR P丸ゴシック体M04" pitchFamily="50" charset="-128"/>
                <a:ea typeface="AR P丸ゴシック体M04" pitchFamily="50" charset="-128"/>
              </a:rPr>
              <a:t>川島　孝一郎</a:t>
            </a:r>
            <a:r>
              <a:rPr kumimoji="1" lang="ja-JP" altLang="en-US" dirty="0" smtClean="0">
                <a:latin typeface="AR P丸ゴシック体M04" pitchFamily="50" charset="-128"/>
                <a:ea typeface="AR P丸ゴシック体M04" pitchFamily="50" charset="-128"/>
              </a:rPr>
              <a:t>先生</a:t>
            </a:r>
            <a:endParaRPr kumimoji="1" lang="ja-JP" altLang="en-US" dirty="0">
              <a:latin typeface="AR P丸ゴシック体M04" pitchFamily="50" charset="-128"/>
              <a:ea typeface="AR P丸ゴシック体M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88641" y="8438128"/>
            <a:ext cx="6480719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00" dirty="0" smtClean="0">
                <a:latin typeface="AR P丸ゴシック体M04" pitchFamily="50" charset="-128"/>
                <a:ea typeface="AR P丸ゴシック体M04" pitchFamily="50" charset="-128"/>
              </a:rPr>
              <a:t>※</a:t>
            </a:r>
            <a:r>
              <a:rPr lang="ja-JP" altLang="en-US" sz="1000" dirty="0" smtClean="0">
                <a:latin typeface="AR P丸ゴシック体M04" pitchFamily="50" charset="-128"/>
                <a:ea typeface="AR P丸ゴシック体M04" pitchFamily="50" charset="-128"/>
              </a:rPr>
              <a:t>当日は情報交換会をご用意させていただきます。</a:t>
            </a:r>
            <a:endParaRPr lang="en-US" altLang="ja-JP" sz="1000" dirty="0" smtClean="0">
              <a:latin typeface="AR P丸ゴシック体M04" pitchFamily="50" charset="-128"/>
              <a:ea typeface="AR P丸ゴシック体M04" pitchFamily="50" charset="-128"/>
            </a:endParaRPr>
          </a:p>
          <a:p>
            <a:r>
              <a:rPr lang="ja-JP" altLang="en-US" sz="900" dirty="0" smtClean="0">
                <a:latin typeface="AR P丸ゴシック体M04" pitchFamily="50" charset="-128"/>
                <a:ea typeface="AR P丸ゴシック体M04" pitchFamily="50" charset="-128"/>
              </a:rPr>
              <a:t>当日</a:t>
            </a:r>
            <a:r>
              <a:rPr lang="ja-JP" altLang="en-US" sz="900" dirty="0">
                <a:latin typeface="AR P丸ゴシック体M04" pitchFamily="50" charset="-128"/>
                <a:ea typeface="AR P丸ゴシック体M04" pitchFamily="50" charset="-128"/>
              </a:rPr>
              <a:t>はご参加頂いた確認のため、ご芳名のご記帳をお願い申し上げます</a:t>
            </a:r>
            <a:r>
              <a:rPr lang="ja-JP" altLang="en-US" sz="900" dirty="0" smtClean="0">
                <a:latin typeface="AR P丸ゴシック体M04" pitchFamily="50" charset="-128"/>
                <a:ea typeface="AR P丸ゴシック体M04" pitchFamily="50" charset="-128"/>
              </a:rPr>
              <a:t>。尚</a:t>
            </a:r>
            <a:r>
              <a:rPr lang="ja-JP" altLang="en-US" sz="900" dirty="0">
                <a:latin typeface="AR P丸ゴシック体M04" pitchFamily="50" charset="-128"/>
                <a:ea typeface="AR P丸ゴシック体M04" pitchFamily="50" charset="-128"/>
              </a:rPr>
              <a:t>、ご記入いただきました個人情報は</a:t>
            </a:r>
            <a:r>
              <a:rPr lang="ja-JP" altLang="en-US" sz="900" dirty="0" smtClean="0">
                <a:latin typeface="AR P丸ゴシック体M04" pitchFamily="50" charset="-128"/>
                <a:ea typeface="AR P丸ゴシック体M04" pitchFamily="50" charset="-128"/>
              </a:rPr>
              <a:t>、</a:t>
            </a:r>
            <a:endParaRPr lang="en-US" altLang="ja-JP" sz="900" dirty="0" smtClean="0">
              <a:latin typeface="AR P丸ゴシック体M04" pitchFamily="50" charset="-128"/>
              <a:ea typeface="AR P丸ゴシック体M04" pitchFamily="50" charset="-128"/>
            </a:endParaRPr>
          </a:p>
          <a:p>
            <a:r>
              <a:rPr lang="ja-JP" altLang="en-US" sz="900" dirty="0" smtClean="0">
                <a:latin typeface="AR P丸ゴシック体M04" pitchFamily="50" charset="-128"/>
                <a:ea typeface="AR P丸ゴシック体M04" pitchFamily="50" charset="-128"/>
              </a:rPr>
              <a:t>本講演会</a:t>
            </a:r>
            <a:r>
              <a:rPr lang="ja-JP" altLang="en-US" sz="900" dirty="0">
                <a:latin typeface="AR P丸ゴシック体M04" pitchFamily="50" charset="-128"/>
                <a:ea typeface="AR P丸ゴシック体M04" pitchFamily="50" charset="-128"/>
              </a:rPr>
              <a:t>の出席者の</a:t>
            </a:r>
            <a:r>
              <a:rPr lang="ja-JP" altLang="en-US" sz="900" dirty="0" smtClean="0">
                <a:latin typeface="AR P丸ゴシック体M04" pitchFamily="50" charset="-128"/>
                <a:ea typeface="AR P丸ゴシック体M04" pitchFamily="50" charset="-128"/>
              </a:rPr>
              <a:t>確認及び</a:t>
            </a:r>
            <a:r>
              <a:rPr lang="ja-JP" altLang="en-US" sz="900" dirty="0">
                <a:latin typeface="AR P丸ゴシック体M04" pitchFamily="50" charset="-128"/>
                <a:ea typeface="AR P丸ゴシック体M04" pitchFamily="50" charset="-128"/>
              </a:rPr>
              <a:t>次回のご案内の為に主催関係者のみで使用し</a:t>
            </a:r>
            <a:r>
              <a:rPr lang="ja-JP" altLang="en-US" sz="900" dirty="0" smtClean="0">
                <a:latin typeface="AR P丸ゴシック体M04" pitchFamily="50" charset="-128"/>
                <a:ea typeface="AR P丸ゴシック体M04" pitchFamily="50" charset="-128"/>
              </a:rPr>
              <a:t>、その他</a:t>
            </a:r>
            <a:r>
              <a:rPr lang="ja-JP" altLang="en-US" sz="900" dirty="0">
                <a:latin typeface="AR P丸ゴシック体M04" pitchFamily="50" charset="-128"/>
                <a:ea typeface="AR P丸ゴシック体M04" pitchFamily="50" charset="-128"/>
              </a:rPr>
              <a:t>第三者に提供することはありません</a:t>
            </a:r>
            <a:r>
              <a:rPr lang="ja-JP" altLang="en-US" sz="900" dirty="0" smtClean="0">
                <a:latin typeface="AR P丸ゴシック体M04" pitchFamily="50" charset="-128"/>
                <a:ea typeface="AR P丸ゴシック体M04" pitchFamily="50" charset="-128"/>
              </a:rPr>
              <a:t>。</a:t>
            </a:r>
            <a:endParaRPr lang="en-US" altLang="ja-JP" sz="900" dirty="0" smtClean="0">
              <a:latin typeface="AR P丸ゴシック体M04" pitchFamily="50" charset="-128"/>
              <a:ea typeface="AR P丸ゴシック体M04" pitchFamily="50" charset="-128"/>
            </a:endParaRPr>
          </a:p>
          <a:p>
            <a:r>
              <a:rPr lang="ja-JP" altLang="en-US" sz="900" dirty="0" smtClean="0">
                <a:latin typeface="AR P丸ゴシック体M04" pitchFamily="50" charset="-128"/>
                <a:ea typeface="AR P丸ゴシック体M04" pitchFamily="50" charset="-128"/>
              </a:rPr>
              <a:t>また</a:t>
            </a:r>
            <a:r>
              <a:rPr lang="ja-JP" altLang="en-US" sz="900" dirty="0">
                <a:latin typeface="AR P丸ゴシック体M04" pitchFamily="50" charset="-128"/>
                <a:ea typeface="AR P丸ゴシック体M04" pitchFamily="50" charset="-128"/>
              </a:rPr>
              <a:t>、適切に管理し、使用目的達成後にすみやかに廃棄いたします。何卒、ご理解とご協力をお願い申し上げます。 </a:t>
            </a:r>
          </a:p>
          <a:p>
            <a:endParaRPr lang="en-US" altLang="ja-JP" sz="1000" dirty="0" smtClean="0">
              <a:latin typeface="AR P丸ゴシック体M04" pitchFamily="50" charset="-128"/>
              <a:ea typeface="AR P丸ゴシック体M04" pitchFamily="50" charset="-128"/>
            </a:endParaRPr>
          </a:p>
          <a:p>
            <a:r>
              <a:rPr lang="en-US" altLang="ja-JP" sz="1000" dirty="0" smtClean="0">
                <a:latin typeface="AR P丸ゴシック体M04" pitchFamily="50" charset="-128"/>
                <a:ea typeface="AR P丸ゴシック体M04" pitchFamily="50" charset="-128"/>
              </a:rPr>
              <a:t>【</a:t>
            </a:r>
            <a:r>
              <a:rPr lang="ja-JP" altLang="en-US" sz="1000" dirty="0">
                <a:latin typeface="AR P丸ゴシック体M04" pitchFamily="50" charset="-128"/>
                <a:ea typeface="AR P丸ゴシック体M04" pitchFamily="50" charset="-128"/>
              </a:rPr>
              <a:t>問い合わせ先、管理者</a:t>
            </a:r>
            <a:r>
              <a:rPr lang="en-US" altLang="ja-JP" sz="1000" dirty="0">
                <a:latin typeface="AR P丸ゴシック体M04" pitchFamily="50" charset="-128"/>
                <a:ea typeface="AR P丸ゴシック体M04" pitchFamily="50" charset="-128"/>
              </a:rPr>
              <a:t>】 </a:t>
            </a:r>
            <a:endParaRPr lang="en-US" altLang="ja-JP" sz="1000" dirty="0" smtClean="0">
              <a:latin typeface="AR P丸ゴシック体M04" pitchFamily="50" charset="-128"/>
              <a:ea typeface="AR P丸ゴシック体M04" pitchFamily="50" charset="-128"/>
            </a:endParaRPr>
          </a:p>
          <a:p>
            <a:pPr algn="ctr"/>
            <a:r>
              <a:rPr lang="ja-JP" altLang="en-US" sz="1000" dirty="0" smtClean="0">
                <a:latin typeface="AR P丸ゴシック体M04" pitchFamily="50" charset="-128"/>
                <a:ea typeface="AR P丸ゴシック体M04" pitchFamily="50" charset="-128"/>
              </a:rPr>
              <a:t>大塚</a:t>
            </a:r>
            <a:r>
              <a:rPr lang="ja-JP" altLang="en-US" sz="1000" dirty="0">
                <a:latin typeface="AR P丸ゴシック体M04" pitchFamily="50" charset="-128"/>
                <a:ea typeface="AR P丸ゴシック体M04" pitchFamily="50" charset="-128"/>
              </a:rPr>
              <a:t>製薬株式会社金沢支店富山出張所医薬一課 〒</a:t>
            </a:r>
            <a:r>
              <a:rPr lang="en-US" altLang="ja-JP" sz="1000" dirty="0">
                <a:latin typeface="AR P丸ゴシック体M04" pitchFamily="50" charset="-128"/>
                <a:ea typeface="AR P丸ゴシック体M04" pitchFamily="50" charset="-128"/>
              </a:rPr>
              <a:t>930-0858 </a:t>
            </a:r>
            <a:r>
              <a:rPr lang="ja-JP" altLang="en-US" sz="1000" dirty="0">
                <a:latin typeface="AR P丸ゴシック体M04" pitchFamily="50" charset="-128"/>
                <a:ea typeface="AR P丸ゴシック体M04" pitchFamily="50" charset="-128"/>
              </a:rPr>
              <a:t>富山県富山市牛島町</a:t>
            </a:r>
            <a:r>
              <a:rPr lang="en-US" altLang="ja-JP" sz="1000" dirty="0">
                <a:latin typeface="AR P丸ゴシック体M04" pitchFamily="50" charset="-128"/>
                <a:ea typeface="AR P丸ゴシック体M04" pitchFamily="50" charset="-128"/>
              </a:rPr>
              <a:t>18-7-13F Tel 076-442-2531 </a:t>
            </a:r>
            <a:endParaRPr kumimoji="1" lang="ja-JP" altLang="en-US" sz="1000" dirty="0">
              <a:latin typeface="AR P丸ゴシック体M04" pitchFamily="50" charset="-128"/>
              <a:ea typeface="AR P丸ゴシック体M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16192" y="9542348"/>
            <a:ext cx="4397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AR P丸ゴシック体M04" pitchFamily="50" charset="-128"/>
                <a:ea typeface="AR P丸ゴシック体M04" pitchFamily="50" charset="-128"/>
              </a:rPr>
              <a:t>共催　</a:t>
            </a:r>
            <a:r>
              <a:rPr kumimoji="1" lang="ja-JP" altLang="en-US" sz="1200" dirty="0" smtClean="0">
                <a:latin typeface="AR P丸ゴシック体M04" pitchFamily="50" charset="-128"/>
                <a:ea typeface="AR P丸ゴシック体M04" pitchFamily="50" charset="-128"/>
              </a:rPr>
              <a:t>公益社団法人 </a:t>
            </a:r>
            <a:r>
              <a:rPr kumimoji="1" lang="ja-JP" altLang="en-US" sz="1400" dirty="0" smtClean="0">
                <a:latin typeface="AR P丸ゴシック体M04" pitchFamily="50" charset="-128"/>
                <a:ea typeface="AR P丸ゴシック体M04" pitchFamily="50" charset="-128"/>
              </a:rPr>
              <a:t>射水市医師会</a:t>
            </a:r>
            <a:r>
              <a:rPr kumimoji="1" lang="en-US" altLang="ja-JP" sz="1400" dirty="0" smtClean="0">
                <a:latin typeface="AR P丸ゴシック体M04" pitchFamily="50" charset="-128"/>
                <a:ea typeface="AR P丸ゴシック体M04" pitchFamily="50" charset="-128"/>
              </a:rPr>
              <a:t>/</a:t>
            </a:r>
            <a:r>
              <a:rPr kumimoji="1" lang="ja-JP" altLang="en-US" sz="1400" dirty="0" smtClean="0">
                <a:latin typeface="AR P丸ゴシック体M04" pitchFamily="50" charset="-128"/>
                <a:ea typeface="AR P丸ゴシック体M04" pitchFamily="50" charset="-128"/>
              </a:rPr>
              <a:t>大塚製薬株式会社</a:t>
            </a:r>
            <a:endParaRPr kumimoji="1" lang="en-US" altLang="ja-JP" sz="1400" dirty="0" smtClean="0">
              <a:latin typeface="AR P丸ゴシック体M04" pitchFamily="50" charset="-128"/>
              <a:ea typeface="AR P丸ゴシック体M04" pitchFamily="50" charset="-128"/>
            </a:endParaRPr>
          </a:p>
          <a:p>
            <a:pPr algn="ctr"/>
            <a:endParaRPr kumimoji="1" lang="ja-JP" altLang="en-US" sz="1400" dirty="0">
              <a:latin typeface="AR P丸ゴシック体M04" pitchFamily="50" charset="-128"/>
              <a:ea typeface="AR P丸ゴシック体M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4624" y="3800872"/>
            <a:ext cx="1800200" cy="5460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AR P丸ゴシック体M04" pitchFamily="50" charset="-128"/>
                <a:ea typeface="AR P丸ゴシック体M04" pitchFamily="50" charset="-128"/>
              </a:rPr>
              <a:t>特別講演</a:t>
            </a:r>
            <a:r>
              <a:rPr kumimoji="1" lang="en-US" altLang="ja-JP" sz="2400" dirty="0" smtClean="0">
                <a:solidFill>
                  <a:schemeClr val="tx1"/>
                </a:solidFill>
                <a:latin typeface="AR P丸ゴシック体M04" pitchFamily="50" charset="-128"/>
                <a:ea typeface="AR P丸ゴシック体M04" pitchFamily="50" charset="-128"/>
              </a:rPr>
              <a:t>Ⅰ</a:t>
            </a:r>
            <a:endParaRPr kumimoji="1" lang="ja-JP" altLang="en-US" sz="2400" dirty="0">
              <a:solidFill>
                <a:schemeClr val="tx1"/>
              </a:solidFill>
              <a:latin typeface="AR P丸ゴシック体M04" pitchFamily="50" charset="-128"/>
              <a:ea typeface="AR P丸ゴシック体M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25711" y="4592960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latin typeface="AR P丸ゴシック体M04" pitchFamily="50" charset="-128"/>
                <a:ea typeface="AR P丸ゴシック体M04" pitchFamily="50" charset="-128"/>
              </a:rPr>
              <a:t>『</a:t>
            </a:r>
            <a:r>
              <a:rPr lang="ja-JP" altLang="en-US" sz="2400" dirty="0" smtClean="0">
                <a:latin typeface="AR P丸ゴシック体M04" pitchFamily="50" charset="-128"/>
                <a:ea typeface="AR P丸ゴシック体M04" pitchFamily="50" charset="-128"/>
              </a:rPr>
              <a:t>高齢者診療のピットホール</a:t>
            </a:r>
            <a:r>
              <a:rPr lang="en-US" altLang="ja-JP" sz="2400" dirty="0" smtClean="0">
                <a:latin typeface="AR P丸ゴシック体M04" pitchFamily="50" charset="-128"/>
                <a:ea typeface="AR P丸ゴシック体M04" pitchFamily="50" charset="-128"/>
              </a:rPr>
              <a:t>』</a:t>
            </a:r>
          </a:p>
          <a:p>
            <a:r>
              <a:rPr lang="ja-JP" altLang="en-US" dirty="0" smtClean="0">
                <a:latin typeface="AR P丸ゴシック体M04" pitchFamily="50" charset="-128"/>
                <a:ea typeface="AR P丸ゴシック体M04" pitchFamily="50" charset="-128"/>
              </a:rPr>
              <a:t> 　</a:t>
            </a:r>
            <a:r>
              <a:rPr lang="ja-JP" altLang="en-US" sz="2000" dirty="0" smtClean="0">
                <a:latin typeface="AR P丸ゴシック体M04" pitchFamily="50" charset="-128"/>
                <a:ea typeface="AR P丸ゴシック体M04" pitchFamily="50" charset="-128"/>
              </a:rPr>
              <a:t>広小路神経内科クリニック　  院長      </a:t>
            </a:r>
            <a:r>
              <a:rPr lang="ja-JP" altLang="en-US" sz="2400" dirty="0" smtClean="0">
                <a:latin typeface="AR P丸ゴシック体M04" pitchFamily="50" charset="-128"/>
                <a:ea typeface="AR P丸ゴシック体M04" pitchFamily="50" charset="-128"/>
              </a:rPr>
              <a:t>高堂　松平</a:t>
            </a:r>
            <a:r>
              <a:rPr lang="ja-JP" altLang="en-US" dirty="0" smtClean="0">
                <a:latin typeface="AR P丸ゴシック体M04" pitchFamily="50" charset="-128"/>
                <a:ea typeface="AR P丸ゴシック体M04" pitchFamily="50" charset="-128"/>
              </a:rPr>
              <a:t>先生</a:t>
            </a:r>
            <a:endParaRPr lang="en-US" altLang="ja-JP" dirty="0" smtClean="0">
              <a:latin typeface="AR P丸ゴシック体M04" pitchFamily="50" charset="-128"/>
              <a:ea typeface="AR P丸ゴシック体M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7065" y="7329264"/>
            <a:ext cx="69763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AR P丸ゴシック体M04" pitchFamily="50" charset="-128"/>
                <a:ea typeface="AR P丸ゴシック体M04" pitchFamily="50" charset="-128"/>
              </a:rPr>
              <a:t>閉会の辞</a:t>
            </a:r>
            <a:endParaRPr lang="en-US" altLang="ja-JP" sz="2000" dirty="0" smtClean="0">
              <a:latin typeface="AR P丸ゴシック体M04" pitchFamily="50" charset="-128"/>
              <a:ea typeface="AR P丸ゴシック体M04" pitchFamily="50" charset="-128"/>
            </a:endParaRPr>
          </a:p>
          <a:p>
            <a:r>
              <a:rPr kumimoji="1" lang="ja-JP" altLang="en-US" sz="2000" dirty="0" smtClean="0">
                <a:latin typeface="AR P丸ゴシック体M04" pitchFamily="50" charset="-128"/>
                <a:ea typeface="AR P丸ゴシック体M04" pitchFamily="50" charset="-128"/>
              </a:rPr>
              <a:t>　　　　　在宅</a:t>
            </a:r>
            <a:r>
              <a:rPr kumimoji="1" lang="ja-JP" altLang="en-US" sz="2000" dirty="0" err="1" smtClean="0">
                <a:latin typeface="AR P丸ゴシック体M04" pitchFamily="50" charset="-128"/>
                <a:ea typeface="AR P丸ゴシック体M04" pitchFamily="50" charset="-128"/>
              </a:rPr>
              <a:t>い</a:t>
            </a:r>
            <a:r>
              <a:rPr kumimoji="1" lang="ja-JP" altLang="en-US" sz="2000" dirty="0" smtClean="0">
                <a:latin typeface="AR P丸ゴシック体M04" pitchFamily="50" charset="-128"/>
                <a:ea typeface="AR P丸ゴシック体M04" pitchFamily="50" charset="-128"/>
              </a:rPr>
              <a:t>みずネットワーク</a:t>
            </a:r>
            <a:r>
              <a:rPr lang="ja-JP" altLang="en-US" sz="2000" dirty="0" smtClean="0">
                <a:latin typeface="AR P丸ゴシック体M04" pitchFamily="50" charset="-128"/>
                <a:ea typeface="AR P丸ゴシック体M04" pitchFamily="50" charset="-128"/>
              </a:rPr>
              <a:t>代表　</a:t>
            </a:r>
            <a:r>
              <a:rPr lang="zh-TW" altLang="en-US" sz="2000" dirty="0" smtClean="0">
                <a:latin typeface="AR P丸ゴシック体M04" pitchFamily="50" charset="-128"/>
                <a:ea typeface="AR P丸ゴシック体M04" pitchFamily="50" charset="-128"/>
              </a:rPr>
              <a:t>　</a:t>
            </a:r>
            <a:r>
              <a:rPr lang="ja-JP" altLang="en-US" sz="2000" dirty="0" smtClean="0">
                <a:latin typeface="AR P丸ゴシック体M04" pitchFamily="50" charset="-128"/>
                <a:ea typeface="AR P丸ゴシック体M04" pitchFamily="50" charset="-128"/>
              </a:rPr>
              <a:t>　矢野</a:t>
            </a:r>
            <a:r>
              <a:rPr lang="zh-TW" altLang="en-US" sz="2000" dirty="0">
                <a:latin typeface="AR P丸ゴシック体M04" pitchFamily="50" charset="-128"/>
                <a:ea typeface="AR P丸ゴシック体M04" pitchFamily="50" charset="-128"/>
              </a:rPr>
              <a:t>　</a:t>
            </a:r>
            <a:r>
              <a:rPr lang="ja-JP" altLang="en-US" sz="2000" dirty="0" smtClean="0">
                <a:latin typeface="AR P丸ゴシック体M04" pitchFamily="50" charset="-128"/>
                <a:ea typeface="AR P丸ゴシック体M04" pitchFamily="50" charset="-128"/>
              </a:rPr>
              <a:t>博明</a:t>
            </a:r>
            <a:r>
              <a:rPr lang="ja-JP" altLang="en-US" dirty="0" smtClean="0">
                <a:latin typeface="AR P丸ゴシック体M04" pitchFamily="50" charset="-128"/>
                <a:ea typeface="AR P丸ゴシック体M04" pitchFamily="50" charset="-128"/>
              </a:rPr>
              <a:t>   </a:t>
            </a:r>
            <a:endParaRPr kumimoji="1" lang="ja-JP" altLang="en-US" dirty="0">
              <a:latin typeface="AR P丸ゴシック体M04" pitchFamily="50" charset="-128"/>
              <a:ea typeface="AR P丸ゴシック体M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852983" y="5673080"/>
            <a:ext cx="4522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latin typeface="AR P丸ゴシック体M04" pitchFamily="50" charset="-128"/>
                <a:ea typeface="AR P丸ゴシック体M04" pitchFamily="50" charset="-128"/>
              </a:rPr>
              <a:t>座長　在宅</a:t>
            </a:r>
            <a:r>
              <a:rPr lang="ja-JP" altLang="en-US" sz="2000" dirty="0" err="1" smtClean="0">
                <a:latin typeface="AR P丸ゴシック体M04" pitchFamily="50" charset="-128"/>
                <a:ea typeface="AR P丸ゴシック体M04" pitchFamily="50" charset="-128"/>
              </a:rPr>
              <a:t>い</a:t>
            </a:r>
            <a:r>
              <a:rPr lang="ja-JP" altLang="en-US" sz="2000" dirty="0" smtClean="0">
                <a:latin typeface="AR P丸ゴシック体M04" pitchFamily="50" charset="-128"/>
                <a:ea typeface="AR P丸ゴシック体M04" pitchFamily="50" charset="-128"/>
              </a:rPr>
              <a:t>みずネットワーク副代表　</a:t>
            </a:r>
            <a:endParaRPr lang="en-US" altLang="ja-JP" sz="2000" dirty="0" smtClean="0">
              <a:latin typeface="AR P丸ゴシック体M04" pitchFamily="50" charset="-128"/>
              <a:ea typeface="AR P丸ゴシック体M04" pitchFamily="50" charset="-128"/>
            </a:endParaRPr>
          </a:p>
          <a:p>
            <a:r>
              <a:rPr lang="ja-JP" altLang="en-US" sz="2000" dirty="0">
                <a:latin typeface="AR P丸ゴシック体M04" pitchFamily="50" charset="-128"/>
                <a:ea typeface="AR P丸ゴシック体M04" pitchFamily="50" charset="-128"/>
              </a:rPr>
              <a:t>　</a:t>
            </a:r>
            <a:r>
              <a:rPr lang="ja-JP" altLang="en-US" sz="2000" dirty="0" smtClean="0">
                <a:latin typeface="AR P丸ゴシック体M04" pitchFamily="50" charset="-128"/>
                <a:ea typeface="AR P丸ゴシック体M04" pitchFamily="50" charset="-128"/>
              </a:rPr>
              <a:t>　　　　　　　　　　　　　　　　　　　高橋　徹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16716" y="2864768"/>
            <a:ext cx="69763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AR P丸ゴシック体M04" pitchFamily="50" charset="-128"/>
                <a:ea typeface="AR P丸ゴシック体M04" pitchFamily="50" charset="-128"/>
              </a:rPr>
              <a:t>開会の辞</a:t>
            </a:r>
            <a:endParaRPr lang="en-US" altLang="ja-JP" sz="2000" dirty="0" smtClean="0">
              <a:latin typeface="AR P丸ゴシック体M04" pitchFamily="50" charset="-128"/>
              <a:ea typeface="AR P丸ゴシック体M04" pitchFamily="50" charset="-128"/>
            </a:endParaRPr>
          </a:p>
          <a:p>
            <a:r>
              <a:rPr kumimoji="1" lang="ja-JP" altLang="en-US" sz="2000" dirty="0" smtClean="0">
                <a:latin typeface="AR P丸ゴシック体M04" pitchFamily="50" charset="-128"/>
                <a:ea typeface="AR P丸ゴシック体M04" pitchFamily="50" charset="-128"/>
              </a:rPr>
              <a:t>　　　　　　</a:t>
            </a:r>
            <a:r>
              <a:rPr lang="ja-JP" altLang="en-US" sz="2000" dirty="0">
                <a:latin typeface="AR P丸ゴシック体M04" pitchFamily="50" charset="-128"/>
                <a:ea typeface="AR P丸ゴシック体M04" pitchFamily="50" charset="-128"/>
              </a:rPr>
              <a:t>　</a:t>
            </a:r>
            <a:r>
              <a:rPr kumimoji="1" lang="ja-JP" altLang="en-US" sz="2000" dirty="0" smtClean="0">
                <a:latin typeface="AR P丸ゴシック体M04" pitchFamily="50" charset="-128"/>
                <a:ea typeface="AR P丸ゴシック体M04" pitchFamily="50" charset="-128"/>
              </a:rPr>
              <a:t>射水市医師</a:t>
            </a:r>
            <a:r>
              <a:rPr lang="ja-JP" altLang="en-US" sz="2000" dirty="0" smtClean="0">
                <a:latin typeface="AR P丸ゴシック体M04" pitchFamily="50" charset="-128"/>
                <a:ea typeface="AR P丸ゴシック体M04" pitchFamily="50" charset="-128"/>
              </a:rPr>
              <a:t>会</a:t>
            </a:r>
            <a:r>
              <a:rPr kumimoji="1" lang="ja-JP" altLang="en-US" sz="2400" dirty="0" smtClean="0">
                <a:latin typeface="AR P丸ゴシック体M04" pitchFamily="50" charset="-128"/>
                <a:ea typeface="AR P丸ゴシック体M04" pitchFamily="50" charset="-128"/>
              </a:rPr>
              <a:t>　　　</a:t>
            </a:r>
            <a:r>
              <a:rPr lang="ja-JP" altLang="en-US" sz="2000" dirty="0" smtClean="0">
                <a:latin typeface="AR P丸ゴシック体M04" pitchFamily="50" charset="-128"/>
                <a:ea typeface="AR P丸ゴシック体M04" pitchFamily="50" charset="-128"/>
              </a:rPr>
              <a:t>会長</a:t>
            </a:r>
            <a:r>
              <a:rPr lang="zh-TW" altLang="en-US" sz="2000" dirty="0" smtClean="0">
                <a:latin typeface="AR P丸ゴシック体M04" pitchFamily="50" charset="-128"/>
                <a:ea typeface="AR P丸ゴシック体M04" pitchFamily="50" charset="-128"/>
              </a:rPr>
              <a:t>　</a:t>
            </a:r>
            <a:r>
              <a:rPr lang="ja-JP" altLang="en-US" sz="2000" dirty="0" smtClean="0">
                <a:latin typeface="AR P丸ゴシック体M04" pitchFamily="50" charset="-128"/>
                <a:ea typeface="AR P丸ゴシック体M04" pitchFamily="50" charset="-128"/>
              </a:rPr>
              <a:t>　　木田</a:t>
            </a:r>
            <a:r>
              <a:rPr lang="zh-TW" altLang="en-US" sz="2000" dirty="0">
                <a:latin typeface="AR P丸ゴシック体M04" pitchFamily="50" charset="-128"/>
                <a:ea typeface="AR P丸ゴシック体M04" pitchFamily="50" charset="-128"/>
              </a:rPr>
              <a:t>　</a:t>
            </a:r>
            <a:r>
              <a:rPr lang="ja-JP" altLang="en-US" sz="2000" dirty="0" smtClean="0">
                <a:latin typeface="AR P丸ゴシック体M04" pitchFamily="50" charset="-128"/>
                <a:ea typeface="AR P丸ゴシック体M04" pitchFamily="50" charset="-128"/>
              </a:rPr>
              <a:t>和典</a:t>
            </a:r>
            <a:r>
              <a:rPr lang="ja-JP" altLang="en-US" dirty="0" smtClean="0">
                <a:latin typeface="AR P丸ゴシック体M04" pitchFamily="50" charset="-128"/>
                <a:ea typeface="AR P丸ゴシック体M04" pitchFamily="50" charset="-128"/>
              </a:rPr>
              <a:t>   </a:t>
            </a:r>
            <a:endParaRPr kumimoji="1" lang="ja-JP" altLang="en-US" dirty="0">
              <a:latin typeface="AR P丸ゴシック体M04" pitchFamily="50" charset="-128"/>
              <a:ea typeface="AR P丸ゴシック体M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906609" y="3800872"/>
            <a:ext cx="45191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>
                <a:latin typeface="AR P丸ゴシック体M04" pitchFamily="50" charset="-128"/>
                <a:ea typeface="AR P丸ゴシック体M04" pitchFamily="50" charset="-128"/>
              </a:rPr>
              <a:t>座長　真生会富山病院</a:t>
            </a:r>
            <a:endParaRPr lang="en-US" altLang="ja-JP" sz="2000" dirty="0" smtClean="0">
              <a:latin typeface="AR P丸ゴシック体M04" pitchFamily="50" charset="-128"/>
              <a:ea typeface="AR P丸ゴシック体M04" pitchFamily="50" charset="-128"/>
            </a:endParaRPr>
          </a:p>
          <a:p>
            <a:r>
              <a:rPr lang="ja-JP" altLang="en-US" sz="2000" dirty="0">
                <a:latin typeface="AR P丸ゴシック体M04" pitchFamily="50" charset="-128"/>
                <a:ea typeface="AR P丸ゴシック体M04" pitchFamily="50" charset="-128"/>
              </a:rPr>
              <a:t>　</a:t>
            </a:r>
            <a:r>
              <a:rPr lang="ja-JP" altLang="en-US" sz="2000" dirty="0" smtClean="0">
                <a:latin typeface="AR P丸ゴシック体M04" pitchFamily="50" charset="-128"/>
                <a:ea typeface="AR P丸ゴシック体M04" pitchFamily="50" charset="-128"/>
              </a:rPr>
              <a:t>　　　　　　　　 副院長代行　豊田　茂郎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41041" y="8049344"/>
            <a:ext cx="64807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smtClean="0">
                <a:latin typeface="AR P丸ゴシック体M04" pitchFamily="50" charset="-128"/>
                <a:ea typeface="AR P丸ゴシック体M04" pitchFamily="50" charset="-128"/>
              </a:rPr>
              <a:t>※</a:t>
            </a:r>
            <a:r>
              <a:rPr lang="ja-JP" altLang="en-US" sz="1100" dirty="0" smtClean="0">
                <a:latin typeface="AR P丸ゴシック体M04" pitchFamily="50" charset="-128"/>
                <a:ea typeface="AR P丸ゴシック体M04" pitchFamily="50" charset="-128"/>
              </a:rPr>
              <a:t>日本医師会生涯教育講座における下記の</a:t>
            </a:r>
            <a:r>
              <a:rPr lang="ja-JP" altLang="en-US" sz="1100" dirty="0" smtClean="0">
                <a:latin typeface="AR P丸ゴシック体M04" pitchFamily="50" charset="-128"/>
                <a:ea typeface="AR P丸ゴシック体M04" pitchFamily="50" charset="-128"/>
              </a:rPr>
              <a:t>カリキュラムコードを取得頂けます。　</a:t>
            </a:r>
            <a:endParaRPr lang="en-US" altLang="ja-JP" sz="1100" dirty="0" smtClean="0">
              <a:latin typeface="AR P丸ゴシック体M04" pitchFamily="50" charset="-128"/>
              <a:ea typeface="AR P丸ゴシック体M04" pitchFamily="50" charset="-128"/>
            </a:endParaRPr>
          </a:p>
          <a:p>
            <a:pPr algn="ctr"/>
            <a:r>
              <a:rPr lang="ja-JP" altLang="en-US" sz="1100" dirty="0" smtClean="0">
                <a:latin typeface="AR P丸ゴシック体M04" pitchFamily="50" charset="-128"/>
                <a:ea typeface="AR P丸ゴシック体M04" pitchFamily="50" charset="-128"/>
              </a:rPr>
              <a:t>４：医療倫理　　１４：医療と福祉の連携　　６２：歩行障害　　８０：在宅医療</a:t>
            </a:r>
            <a:r>
              <a:rPr lang="en-US" altLang="ja-JP" sz="1100" dirty="0" smtClean="0">
                <a:latin typeface="AR P丸ゴシック体M04" pitchFamily="50" charset="-128"/>
                <a:ea typeface="AR P丸ゴシック体M04" pitchFamily="50" charset="-128"/>
              </a:rPr>
              <a:t> </a:t>
            </a:r>
            <a:endParaRPr kumimoji="1" lang="ja-JP" altLang="en-US" sz="1100" dirty="0">
              <a:latin typeface="AR P丸ゴシック体M04" pitchFamily="50" charset="-128"/>
              <a:ea typeface="AR P丸ゴシック体M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189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 P丸ゴシック体M04</vt:lpstr>
      <vt:lpstr>ＭＳ Ｐゴシック</vt:lpstr>
      <vt:lpstr>Arial</vt:lpstr>
      <vt:lpstr>Calibri</vt:lpstr>
      <vt:lpstr>Office テーマ</vt:lpstr>
      <vt:lpstr>PowerPoint プレゼンテーション</vt:lpstr>
    </vt:vector>
  </TitlesOfParts>
  <Company>大塚製薬株式会社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大塚製薬株式会社</dc:creator>
  <cp:lastModifiedBy>Ooi, Tsuyoshi(大井　剛)</cp:lastModifiedBy>
  <cp:revision>43</cp:revision>
  <cp:lastPrinted>2015-02-06T10:08:20Z</cp:lastPrinted>
  <dcterms:created xsi:type="dcterms:W3CDTF">2012-12-27T02:00:58Z</dcterms:created>
  <dcterms:modified xsi:type="dcterms:W3CDTF">2015-02-13T10:13:52Z</dcterms:modified>
</cp:coreProperties>
</file>